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2"/>
  </p:notesMasterIdLst>
  <p:sldIdLst>
    <p:sldId id="304" r:id="rId2"/>
    <p:sldId id="306" r:id="rId3"/>
    <p:sldId id="305" r:id="rId4"/>
    <p:sldId id="307" r:id="rId5"/>
    <p:sldId id="293" r:id="rId6"/>
    <p:sldId id="308" r:id="rId7"/>
    <p:sldId id="301" r:id="rId8"/>
    <p:sldId id="309" r:id="rId9"/>
    <p:sldId id="288" r:id="rId10"/>
    <p:sldId id="310" r:id="rId11"/>
    <p:sldId id="295" r:id="rId12"/>
    <p:sldId id="311" r:id="rId13"/>
    <p:sldId id="264" r:id="rId14"/>
    <p:sldId id="312" r:id="rId15"/>
    <p:sldId id="287" r:id="rId16"/>
    <p:sldId id="313" r:id="rId17"/>
    <p:sldId id="303" r:id="rId18"/>
    <p:sldId id="314" r:id="rId19"/>
    <p:sldId id="298" r:id="rId20"/>
    <p:sldId id="315" r:id="rId21"/>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2" pos="3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46"/>
    <p:restoredTop sz="96006"/>
  </p:normalViewPr>
  <p:slideViewPr>
    <p:cSldViewPr snapToGrid="0" snapToObjects="1">
      <p:cViewPr>
        <p:scale>
          <a:sx n="169" d="100"/>
          <a:sy n="169" d="100"/>
        </p:scale>
        <p:origin x="1440" y="144"/>
      </p:cViewPr>
      <p:guideLst>
        <p:guide orient="horz" pos="3456"/>
        <p:guide pos="3456"/>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7/15/23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687378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747983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a:t>No significant difference between B and C: z=-0.95, p=0.171</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a:t>No significant difference between B and C: z=-0.95, p=0.171</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128237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372934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363902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154240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r>
              <a:rPr lang="en-US"/>
              <a:t>DOUBLE CHECK THE PLOTTING IS RIGHT</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895970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r>
              <a:rPr lang="en-US"/>
              <a:t>DOUBLE CHECK THE PLOTTING IS RIGHT</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2681034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687312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3982412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208863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significant differences between r2 of B and C</a:t>
            </a:r>
          </a:p>
          <a:p>
            <a:r>
              <a:rPr lang="en-US" dirty="0"/>
              <a:t>Z = -1.39</a:t>
            </a:r>
          </a:p>
          <a:p>
            <a:r>
              <a:rPr lang="en-US" dirty="0"/>
              <a:t>P = 0.0823</a:t>
            </a:r>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significant differences between r2 of B and C</a:t>
            </a:r>
          </a:p>
          <a:p>
            <a:r>
              <a:rPr lang="en-US" dirty="0"/>
              <a:t>Z = -1.39</a:t>
            </a:r>
          </a:p>
          <a:p>
            <a:r>
              <a:rPr lang="en-US" dirty="0"/>
              <a:t>P = 0.0823</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171107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168544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7/15/23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7/15/23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7/15/23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7/15/23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7/15/23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7/15/23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16.png"/><Relationship Id="rId17" Type="http://schemas.openxmlformats.org/officeDocument/2006/relationships/image" Target="../media/image54.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19.png"/><Relationship Id="rId5" Type="http://schemas.openxmlformats.org/officeDocument/2006/relationships/image" Target="../media/image46.png"/><Relationship Id="rId15" Type="http://schemas.openxmlformats.org/officeDocument/2006/relationships/image" Target="../media/image52.png"/><Relationship Id="rId10" Type="http://schemas.openxmlformats.org/officeDocument/2006/relationships/image" Target="../media/image18.png"/><Relationship Id="rId4" Type="http://schemas.openxmlformats.org/officeDocument/2006/relationships/image" Target="../media/image45.png"/><Relationship Id="rId9" Type="http://schemas.openxmlformats.org/officeDocument/2006/relationships/image" Target="../media/image17.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16.png"/><Relationship Id="rId17" Type="http://schemas.openxmlformats.org/officeDocument/2006/relationships/image" Target="../media/image54.png"/><Relationship Id="rId2" Type="http://schemas.openxmlformats.org/officeDocument/2006/relationships/notesSlide" Target="../notesSlides/notesSlide12.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19.png"/><Relationship Id="rId5" Type="http://schemas.openxmlformats.org/officeDocument/2006/relationships/image" Target="../media/image46.png"/><Relationship Id="rId15" Type="http://schemas.openxmlformats.org/officeDocument/2006/relationships/image" Target="../media/image52.png"/><Relationship Id="rId10" Type="http://schemas.openxmlformats.org/officeDocument/2006/relationships/image" Target="../media/image18.png"/><Relationship Id="rId4" Type="http://schemas.openxmlformats.org/officeDocument/2006/relationships/image" Target="../media/image45.png"/><Relationship Id="rId9" Type="http://schemas.openxmlformats.org/officeDocument/2006/relationships/image" Target="../media/image17.png"/><Relationship Id="rId1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5.png"/><Relationship Id="rId7" Type="http://schemas.openxmlformats.org/officeDocument/2006/relationships/image" Target="../media/image16.png"/><Relationship Id="rId12"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58.png"/><Relationship Id="rId5" Type="http://schemas.openxmlformats.org/officeDocument/2006/relationships/image" Target="../media/image18.png"/><Relationship Id="rId10" Type="http://schemas.openxmlformats.org/officeDocument/2006/relationships/image" Target="../media/image54.png"/><Relationship Id="rId4" Type="http://schemas.openxmlformats.org/officeDocument/2006/relationships/image" Target="../media/image17.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5.png"/><Relationship Id="rId7" Type="http://schemas.openxmlformats.org/officeDocument/2006/relationships/image" Target="../media/image16.png"/><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58.png"/><Relationship Id="rId5" Type="http://schemas.openxmlformats.org/officeDocument/2006/relationships/image" Target="../media/image18.png"/><Relationship Id="rId10" Type="http://schemas.openxmlformats.org/officeDocument/2006/relationships/image" Target="../media/image54.png"/><Relationship Id="rId4" Type="http://schemas.openxmlformats.org/officeDocument/2006/relationships/image" Target="../media/image17.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png"/><Relationship Id="rId7" Type="http://schemas.openxmlformats.org/officeDocument/2006/relationships/image" Target="../media/image67.emf"/><Relationship Id="rId12"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19.png"/><Relationship Id="rId5" Type="http://schemas.openxmlformats.org/officeDocument/2006/relationships/image" Target="../media/image65.png"/><Relationship Id="rId10" Type="http://schemas.openxmlformats.org/officeDocument/2006/relationships/image" Target="../media/image18.png"/><Relationship Id="rId4" Type="http://schemas.openxmlformats.org/officeDocument/2006/relationships/image" Target="../media/image64.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png"/><Relationship Id="rId7" Type="http://schemas.openxmlformats.org/officeDocument/2006/relationships/image" Target="../media/image67.emf"/><Relationship Id="rId12"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emf"/><Relationship Id="rId11" Type="http://schemas.openxmlformats.org/officeDocument/2006/relationships/image" Target="../media/image19.png"/><Relationship Id="rId5" Type="http://schemas.openxmlformats.org/officeDocument/2006/relationships/image" Target="../media/image65.png"/><Relationship Id="rId10" Type="http://schemas.openxmlformats.org/officeDocument/2006/relationships/image" Target="../media/image18.png"/><Relationship Id="rId4" Type="http://schemas.openxmlformats.org/officeDocument/2006/relationships/image" Target="../media/image64.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9.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9.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18.png"/><Relationship Id="rId12"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9.png"/><Relationship Id="rId5" Type="http://schemas.openxmlformats.org/officeDocument/2006/relationships/image" Target="../media/image16.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18.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9.png"/><Relationship Id="rId5" Type="http://schemas.openxmlformats.org/officeDocument/2006/relationships/image" Target="../media/image16.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7425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093167" cy="388523"/>
                <a:chOff x="4707877" y="2006145"/>
                <a:chExt cx="1093167"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5" name="TextBox 84">
            <a:extLst>
              <a:ext uri="{FF2B5EF4-FFF2-40B4-BE49-F238E27FC236}">
                <a16:creationId xmlns:a16="http://schemas.microsoft.com/office/drawing/2014/main" id="{ED4DAE98-6A49-F845-BF77-95CE517D0BF1}"/>
              </a:ext>
            </a:extLst>
          </p:cNvPr>
          <p:cNvSpPr txBox="1"/>
          <p:nvPr/>
        </p:nvSpPr>
        <p:spPr>
          <a:xfrm>
            <a:off x="79823"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15727"/>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25880"/>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18366"/>
            <a:ext cx="3019362" cy="3019362"/>
          </a:xfrm>
          <a:prstGeom prst="rect">
            <a:avLst/>
          </a:prstGeom>
        </p:spPr>
      </p:pic>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1499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92380"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522503" y="314888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503504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6655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92380"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522503" y="599408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503504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6655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966489"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496612"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0915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54066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text, screenshot, diagram, line&#10;&#10;Description automatically generated">
            <a:extLst>
              <a:ext uri="{FF2B5EF4-FFF2-40B4-BE49-F238E27FC236}">
                <a16:creationId xmlns:a16="http://schemas.microsoft.com/office/drawing/2014/main" id="{A8955D6D-771B-7D1A-D9C6-48583CC6A632}"/>
              </a:ext>
            </a:extLst>
          </p:cNvPr>
          <p:cNvPicPr>
            <a:picLocks noChangeAspect="1"/>
          </p:cNvPicPr>
          <p:nvPr/>
        </p:nvPicPr>
        <p:blipFill rotWithShape="1">
          <a:blip r:embed="rId17"/>
          <a:srcRect l="27023" t="89492" r="25091" b="5838"/>
          <a:stretch/>
        </p:blipFill>
        <p:spPr>
          <a:xfrm>
            <a:off x="4146573" y="3222113"/>
            <a:ext cx="1445841" cy="140979"/>
          </a:xfrm>
          <a:prstGeom prst="rect">
            <a:avLst/>
          </a:prstGeom>
        </p:spPr>
      </p:pic>
      <p:pic>
        <p:nvPicPr>
          <p:cNvPr id="17" name="Picture 16" descr="A picture containing text, screenshot, diagram, line&#10;&#10;Description automatically generated">
            <a:extLst>
              <a:ext uri="{FF2B5EF4-FFF2-40B4-BE49-F238E27FC236}">
                <a16:creationId xmlns:a16="http://schemas.microsoft.com/office/drawing/2014/main" id="{D8560093-DF88-DABC-8D07-BECC66F33F91}"/>
              </a:ext>
            </a:extLst>
          </p:cNvPr>
          <p:cNvPicPr>
            <a:picLocks noChangeAspect="1"/>
          </p:cNvPicPr>
          <p:nvPr/>
        </p:nvPicPr>
        <p:blipFill rotWithShape="1">
          <a:blip r:embed="rId17"/>
          <a:srcRect l="27478" t="90025" r="25178" b="5482"/>
          <a:stretch/>
        </p:blipFill>
        <p:spPr>
          <a:xfrm>
            <a:off x="4137099" y="6077220"/>
            <a:ext cx="1429460" cy="135634"/>
          </a:xfrm>
          <a:prstGeom prst="rect">
            <a:avLst/>
          </a:prstGeom>
        </p:spPr>
      </p:pic>
      <p:pic>
        <p:nvPicPr>
          <p:cNvPr id="19" name="Picture 18" descr="A picture containing text, screenshot, diagram, line&#10;&#10;Description automatically generated">
            <a:extLst>
              <a:ext uri="{FF2B5EF4-FFF2-40B4-BE49-F238E27FC236}">
                <a16:creationId xmlns:a16="http://schemas.microsoft.com/office/drawing/2014/main" id="{B0943456-79B7-6EB8-FE9E-F0534F5587B9}"/>
              </a:ext>
            </a:extLst>
          </p:cNvPr>
          <p:cNvPicPr>
            <a:picLocks noChangeAspect="1"/>
          </p:cNvPicPr>
          <p:nvPr/>
        </p:nvPicPr>
        <p:blipFill rotWithShape="1">
          <a:blip r:embed="rId17"/>
          <a:srcRect l="27478" t="90025" r="25178" b="5482"/>
          <a:stretch/>
        </p:blipFill>
        <p:spPr>
          <a:xfrm>
            <a:off x="1124857" y="6082910"/>
            <a:ext cx="1429460" cy="135634"/>
          </a:xfrm>
          <a:prstGeom prst="rect">
            <a:avLst/>
          </a:prstGeom>
        </p:spPr>
      </p:pic>
      <p:pic>
        <p:nvPicPr>
          <p:cNvPr id="21" name="Picture 20" descr="A picture containing text, screenshot, diagram, line&#10;&#10;Description automatically generated">
            <a:extLst>
              <a:ext uri="{FF2B5EF4-FFF2-40B4-BE49-F238E27FC236}">
                <a16:creationId xmlns:a16="http://schemas.microsoft.com/office/drawing/2014/main" id="{30E5C6DD-4CCB-6ADE-AAC4-DD44B77FAC79}"/>
              </a:ext>
            </a:extLst>
          </p:cNvPr>
          <p:cNvPicPr>
            <a:picLocks noChangeAspect="1"/>
          </p:cNvPicPr>
          <p:nvPr/>
        </p:nvPicPr>
        <p:blipFill rotWithShape="1">
          <a:blip r:embed="rId17"/>
          <a:srcRect l="27478" t="90025" r="47483" b="5114"/>
          <a:stretch/>
        </p:blipFill>
        <p:spPr>
          <a:xfrm>
            <a:off x="1084784" y="6872269"/>
            <a:ext cx="844678" cy="163933"/>
          </a:xfrm>
          <a:prstGeom prst="rect">
            <a:avLst/>
          </a:prstGeom>
        </p:spPr>
      </p:pic>
      <p:sp>
        <p:nvSpPr>
          <p:cNvPr id="108" name="Right Brace 107">
            <a:extLst>
              <a:ext uri="{FF2B5EF4-FFF2-40B4-BE49-F238E27FC236}">
                <a16:creationId xmlns:a16="http://schemas.microsoft.com/office/drawing/2014/main" id="{4E49C559-0524-D94D-9047-3B0EBC846234}"/>
              </a:ext>
            </a:extLst>
          </p:cNvPr>
          <p:cNvSpPr/>
          <p:nvPr/>
        </p:nvSpPr>
        <p:spPr>
          <a:xfrm rot="16200000">
            <a:off x="3307392" y="-964109"/>
            <a:ext cx="146325" cy="3019364"/>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CF4A88A3-59BE-CF49-B874-CA57AAE54820}"/>
              </a:ext>
            </a:extLst>
          </p:cNvPr>
          <p:cNvSpPr txBox="1"/>
          <p:nvPr/>
        </p:nvSpPr>
        <p:spPr>
          <a:xfrm>
            <a:off x="3273974" y="300684"/>
            <a:ext cx="213160"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685480B2-BB94-F64C-B156-7608E2AC989F}"/>
              </a:ext>
            </a:extLst>
          </p:cNvPr>
          <p:cNvSpPr txBox="1"/>
          <p:nvPr/>
        </p:nvSpPr>
        <p:spPr>
          <a:xfrm>
            <a:off x="3222664"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225529"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326471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093167" cy="388523"/>
                <a:chOff x="4707877" y="2006145"/>
                <a:chExt cx="1093167"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5" name="TextBox 84">
            <a:extLst>
              <a:ext uri="{FF2B5EF4-FFF2-40B4-BE49-F238E27FC236}">
                <a16:creationId xmlns:a16="http://schemas.microsoft.com/office/drawing/2014/main" id="{ED4DAE98-6A49-F845-BF77-95CE517D0BF1}"/>
              </a:ext>
            </a:extLst>
          </p:cNvPr>
          <p:cNvSpPr txBox="1"/>
          <p:nvPr/>
        </p:nvSpPr>
        <p:spPr>
          <a:xfrm>
            <a:off x="79823"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15727"/>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25880"/>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18366"/>
            <a:ext cx="3019362" cy="3019362"/>
          </a:xfrm>
          <a:prstGeom prst="rect">
            <a:avLst/>
          </a:prstGeom>
        </p:spPr>
      </p:pic>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metric estimates from independent participants at 125ms. The metric estimate difference is calculated as the absolute difference between metric estimates for images within a discrimination trial (see methods). The metric estimate and discrimination task were comprised of independent groups of participants. C) Accuracy as a function of metric estimates at 250ms D) Accuracy as a function of metric estimates at 1000ms D) Discrimination accuracy as a function of the Kinect (bars with colored outline) and as a function of differences in metric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1499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92380"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522503" y="314888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503504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6655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92380"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522503" y="599408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503504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6655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966489"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496612"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0915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54066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text, screenshot, diagram, line&#10;&#10;Description automatically generated">
            <a:extLst>
              <a:ext uri="{FF2B5EF4-FFF2-40B4-BE49-F238E27FC236}">
                <a16:creationId xmlns:a16="http://schemas.microsoft.com/office/drawing/2014/main" id="{A8955D6D-771B-7D1A-D9C6-48583CC6A632}"/>
              </a:ext>
            </a:extLst>
          </p:cNvPr>
          <p:cNvPicPr>
            <a:picLocks noChangeAspect="1"/>
          </p:cNvPicPr>
          <p:nvPr/>
        </p:nvPicPr>
        <p:blipFill rotWithShape="1">
          <a:blip r:embed="rId17"/>
          <a:srcRect l="27023" t="89492" r="25091" b="5838"/>
          <a:stretch/>
        </p:blipFill>
        <p:spPr>
          <a:xfrm>
            <a:off x="4146573" y="3222113"/>
            <a:ext cx="1445841" cy="140979"/>
          </a:xfrm>
          <a:prstGeom prst="rect">
            <a:avLst/>
          </a:prstGeom>
        </p:spPr>
      </p:pic>
      <p:pic>
        <p:nvPicPr>
          <p:cNvPr id="17" name="Picture 16" descr="A picture containing text, screenshot, diagram, line&#10;&#10;Description automatically generated">
            <a:extLst>
              <a:ext uri="{FF2B5EF4-FFF2-40B4-BE49-F238E27FC236}">
                <a16:creationId xmlns:a16="http://schemas.microsoft.com/office/drawing/2014/main" id="{D8560093-DF88-DABC-8D07-BECC66F33F91}"/>
              </a:ext>
            </a:extLst>
          </p:cNvPr>
          <p:cNvPicPr>
            <a:picLocks noChangeAspect="1"/>
          </p:cNvPicPr>
          <p:nvPr/>
        </p:nvPicPr>
        <p:blipFill rotWithShape="1">
          <a:blip r:embed="rId17"/>
          <a:srcRect l="27478" t="90025" r="25178" b="5482"/>
          <a:stretch/>
        </p:blipFill>
        <p:spPr>
          <a:xfrm>
            <a:off x="4137099" y="6077220"/>
            <a:ext cx="1429460" cy="135634"/>
          </a:xfrm>
          <a:prstGeom prst="rect">
            <a:avLst/>
          </a:prstGeom>
        </p:spPr>
      </p:pic>
      <p:pic>
        <p:nvPicPr>
          <p:cNvPr id="19" name="Picture 18" descr="A picture containing text, screenshot, diagram, line&#10;&#10;Description automatically generated">
            <a:extLst>
              <a:ext uri="{FF2B5EF4-FFF2-40B4-BE49-F238E27FC236}">
                <a16:creationId xmlns:a16="http://schemas.microsoft.com/office/drawing/2014/main" id="{B0943456-79B7-6EB8-FE9E-F0534F5587B9}"/>
              </a:ext>
            </a:extLst>
          </p:cNvPr>
          <p:cNvPicPr>
            <a:picLocks noChangeAspect="1"/>
          </p:cNvPicPr>
          <p:nvPr/>
        </p:nvPicPr>
        <p:blipFill rotWithShape="1">
          <a:blip r:embed="rId17"/>
          <a:srcRect l="27478" t="90025" r="25178" b="5482"/>
          <a:stretch/>
        </p:blipFill>
        <p:spPr>
          <a:xfrm>
            <a:off x="1124857" y="6082910"/>
            <a:ext cx="1429460" cy="135634"/>
          </a:xfrm>
          <a:prstGeom prst="rect">
            <a:avLst/>
          </a:prstGeom>
        </p:spPr>
      </p:pic>
      <p:pic>
        <p:nvPicPr>
          <p:cNvPr id="21" name="Picture 20" descr="A picture containing text, screenshot, diagram, line&#10;&#10;Description automatically generated">
            <a:extLst>
              <a:ext uri="{FF2B5EF4-FFF2-40B4-BE49-F238E27FC236}">
                <a16:creationId xmlns:a16="http://schemas.microsoft.com/office/drawing/2014/main" id="{30E5C6DD-4CCB-6ADE-AAC4-DD44B77FAC79}"/>
              </a:ext>
            </a:extLst>
          </p:cNvPr>
          <p:cNvPicPr>
            <a:picLocks noChangeAspect="1"/>
          </p:cNvPicPr>
          <p:nvPr/>
        </p:nvPicPr>
        <p:blipFill rotWithShape="1">
          <a:blip r:embed="rId17"/>
          <a:srcRect l="27478" t="90025" r="47483" b="5114"/>
          <a:stretch/>
        </p:blipFill>
        <p:spPr>
          <a:xfrm>
            <a:off x="1084784" y="6872269"/>
            <a:ext cx="844678" cy="163933"/>
          </a:xfrm>
          <a:prstGeom prst="rect">
            <a:avLst/>
          </a:prstGeom>
        </p:spPr>
      </p:pic>
      <p:sp>
        <p:nvSpPr>
          <p:cNvPr id="108" name="Right Brace 107">
            <a:extLst>
              <a:ext uri="{FF2B5EF4-FFF2-40B4-BE49-F238E27FC236}">
                <a16:creationId xmlns:a16="http://schemas.microsoft.com/office/drawing/2014/main" id="{4E49C559-0524-D94D-9047-3B0EBC846234}"/>
              </a:ext>
            </a:extLst>
          </p:cNvPr>
          <p:cNvSpPr/>
          <p:nvPr/>
        </p:nvSpPr>
        <p:spPr>
          <a:xfrm rot="16200000">
            <a:off x="3307392" y="-964109"/>
            <a:ext cx="146325" cy="3019364"/>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CF4A88A3-59BE-CF49-B874-CA57AAE54820}"/>
              </a:ext>
            </a:extLst>
          </p:cNvPr>
          <p:cNvSpPr txBox="1"/>
          <p:nvPr/>
        </p:nvSpPr>
        <p:spPr>
          <a:xfrm>
            <a:off x="3273974" y="300684"/>
            <a:ext cx="213160"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685480B2-BB94-F64C-B156-7608E2AC989F}"/>
              </a:ext>
            </a:extLst>
          </p:cNvPr>
          <p:cNvSpPr txBox="1"/>
          <p:nvPr/>
        </p:nvSpPr>
        <p:spPr>
          <a:xfrm>
            <a:off x="3222664"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225529"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243153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3"/>
          <a:srcRect r="8206"/>
          <a:stretch/>
        </p:blipFill>
        <p:spPr>
          <a:xfrm>
            <a:off x="65764" y="972480"/>
            <a:ext cx="2500333" cy="2723853"/>
          </a:xfrm>
          <a:prstGeom prst="rect">
            <a:avLst/>
          </a:prstGeom>
        </p:spPr>
      </p:pic>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65369"/>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7"/>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7"/>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7"/>
            <a:srcRect l="75117" t="52388" r="11490" b="20193"/>
            <a:stretch/>
          </p:blipFill>
          <p:spPr>
            <a:xfrm rot="5400000">
              <a:off x="6304348" y="975629"/>
              <a:ext cx="176344" cy="253097"/>
            </a:xfrm>
            <a:prstGeom prst="rect">
              <a:avLst/>
            </a:prstGeom>
          </p:spPr>
        </p:pic>
      </p:gr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4576"/>
            <a:ext cx="2766377" cy="2748659"/>
            <a:chOff x="-2314" y="3646612"/>
            <a:chExt cx="2766377" cy="2748659"/>
          </a:xfrm>
        </p:grpSpPr>
        <p:grpSp>
          <p:nvGrpSpPr>
            <p:cNvPr id="5" name="Group 4">
              <a:extLst>
                <a:ext uri="{FF2B5EF4-FFF2-40B4-BE49-F238E27FC236}">
                  <a16:creationId xmlns:a16="http://schemas.microsoft.com/office/drawing/2014/main" id="{63546313-3700-BD44-A1B0-666606BE1D20}"/>
                </a:ext>
              </a:extLst>
            </p:cNvPr>
            <p:cNvGrpSpPr/>
            <p:nvPr/>
          </p:nvGrpSpPr>
          <p:grpSpPr>
            <a:xfrm>
              <a:off x="263730" y="3646612"/>
              <a:ext cx="2500333" cy="2748659"/>
              <a:chOff x="263730" y="3646612"/>
              <a:chExt cx="2500333" cy="2748659"/>
            </a:xfrm>
          </p:grpSpPr>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8"/>
              <a:srcRect r="9035"/>
              <a:stretch/>
            </p:blipFill>
            <p:spPr>
              <a:xfrm>
                <a:off x="263730" y="3646612"/>
                <a:ext cx="2500333" cy="2748659"/>
              </a:xfrm>
              <a:prstGeom prst="rect">
                <a:avLst/>
              </a:prstGeom>
            </p:spPr>
          </p:pic>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8"/>
              <a:srcRect l="68656" t="13541" r="9034" b="80518"/>
              <a:stretch/>
            </p:blipFill>
            <p:spPr>
              <a:xfrm>
                <a:off x="2114894" y="4091454"/>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8"/>
              <a:srcRect l="26792" t="13541" r="31140" b="80518"/>
              <a:stretch/>
            </p:blipFill>
            <p:spPr>
              <a:xfrm>
                <a:off x="152924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9"/>
          <a:srcRect r="8206"/>
          <a:stretch/>
        </p:blipFill>
        <p:spPr>
          <a:xfrm>
            <a:off x="69178" y="3666135"/>
            <a:ext cx="2500334" cy="2723853"/>
          </a:xfrm>
          <a:prstGeom prst="rect">
            <a:avLst/>
          </a:prstGeom>
        </p:spPr>
      </p:pic>
      <p:sp>
        <p:nvSpPr>
          <p:cNvPr id="47" name="TextBox 46">
            <a:extLst>
              <a:ext uri="{FF2B5EF4-FFF2-40B4-BE49-F238E27FC236}">
                <a16:creationId xmlns:a16="http://schemas.microsoft.com/office/drawing/2014/main" id="{B64A554A-C8A6-5742-A006-388A9C84DBD2}"/>
              </a:ext>
            </a:extLst>
          </p:cNvPr>
          <p:cNvSpPr txBox="1"/>
          <p:nvPr/>
        </p:nvSpPr>
        <p:spPr>
          <a:xfrm>
            <a:off x="-94845" y="371230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0" name="Picture 19">
            <a:extLst>
              <a:ext uri="{FF2B5EF4-FFF2-40B4-BE49-F238E27FC236}">
                <a16:creationId xmlns:a16="http://schemas.microsoft.com/office/drawing/2014/main" id="{F1FBFBC8-7B83-A0F1-5C4D-841AF6885845}"/>
              </a:ext>
            </a:extLst>
          </p:cNvPr>
          <p:cNvPicPr>
            <a:picLocks noChangeAspect="1"/>
          </p:cNvPicPr>
          <p:nvPr/>
        </p:nvPicPr>
        <p:blipFill rotWithShape="1">
          <a:blip r:embed="rId10"/>
          <a:srcRect l="27405" t="89736" r="24917" b="5595"/>
          <a:stretch/>
        </p:blipFill>
        <p:spPr>
          <a:xfrm>
            <a:off x="3648499" y="6143210"/>
            <a:ext cx="1310507" cy="128332"/>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3"/>
          <a:srcRect l="15052" t="13125" r="34117" b="80133"/>
          <a:stretch/>
        </p:blipFill>
        <p:spPr>
          <a:xfrm>
            <a:off x="1096635" y="1300619"/>
            <a:ext cx="1384563" cy="183650"/>
          </a:xfrm>
          <a:prstGeom prst="rect">
            <a:avLst/>
          </a:prstGeom>
        </p:spPr>
      </p:pic>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3"/>
          <a:srcRect l="66230" t="14103" r="11544" b="79807"/>
          <a:stretch/>
        </p:blipFill>
        <p:spPr>
          <a:xfrm>
            <a:off x="1874383" y="1482686"/>
            <a:ext cx="605410" cy="165896"/>
          </a:xfrm>
          <a:prstGeom prst="rect">
            <a:avLst/>
          </a:prstGeom>
        </p:spPr>
      </p:pic>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B321BCE-2C0D-B746-9B06-4BE19C0C89F0}"/>
              </a:ext>
            </a:extLst>
          </p:cNvPr>
          <p:cNvGrpSpPr/>
          <p:nvPr/>
        </p:nvGrpSpPr>
        <p:grpSpPr>
          <a:xfrm>
            <a:off x="2894877" y="6478883"/>
            <a:ext cx="2748659" cy="2723853"/>
            <a:chOff x="4556403" y="3646612"/>
            <a:chExt cx="2748659" cy="2723853"/>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11"/>
            <a:stretch>
              <a:fillRect/>
            </a:stretch>
          </p:blipFill>
          <p:spPr>
            <a:xfrm>
              <a:off x="4556403" y="3646612"/>
              <a:ext cx="2748659" cy="2723853"/>
            </a:xfrm>
            <a:prstGeom prst="rect">
              <a:avLst/>
            </a:prstGeom>
          </p:spPr>
        </p:pic>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11"/>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11"/>
            <a:srcRect l="69609" t="14301" r="11283" b="79608"/>
            <a:stretch/>
          </p:blipFill>
          <p:spPr>
            <a:xfrm>
              <a:off x="6457823" y="4118844"/>
              <a:ext cx="525213" cy="165913"/>
            </a:xfrm>
            <a:prstGeom prst="rect">
              <a:avLst/>
            </a:prstGeom>
          </p:spPr>
        </p:pic>
      </p:grpSp>
      <p:grpSp>
        <p:nvGrpSpPr>
          <p:cNvPr id="7" name="Group 6">
            <a:extLst>
              <a:ext uri="{FF2B5EF4-FFF2-40B4-BE49-F238E27FC236}">
                <a16:creationId xmlns:a16="http://schemas.microsoft.com/office/drawing/2014/main" id="{3F7B7B01-C6B1-8047-9DF0-CE0494EA1FC5}"/>
              </a:ext>
            </a:extLst>
          </p:cNvPr>
          <p:cNvGrpSpPr/>
          <p:nvPr/>
        </p:nvGrpSpPr>
        <p:grpSpPr>
          <a:xfrm>
            <a:off x="43762" y="6480692"/>
            <a:ext cx="2515138" cy="2723853"/>
            <a:chOff x="2436126" y="6622669"/>
            <a:chExt cx="2515138" cy="2723853"/>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2"/>
            <a:srcRect l="-538" r="9035"/>
            <a:stretch/>
          </p:blipFill>
          <p:spPr>
            <a:xfrm>
              <a:off x="2436126" y="6622669"/>
              <a:ext cx="2515138" cy="2723853"/>
            </a:xfrm>
            <a:prstGeom prst="rect">
              <a:avLst/>
            </a:prstGeom>
          </p:spPr>
        </p:pic>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2"/>
            <a:srcRect l="69822" t="14707" r="12108" b="81096"/>
            <a:stretch/>
          </p:blipFill>
          <p:spPr>
            <a:xfrm>
              <a:off x="4359355" y="709345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2"/>
            <a:srcRect l="25943" t="13843" r="31565" b="81096"/>
            <a:stretch/>
          </p:blipFill>
          <p:spPr>
            <a:xfrm>
              <a:off x="372069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 name="TextBox 1">
            <a:extLst>
              <a:ext uri="{FF2B5EF4-FFF2-40B4-BE49-F238E27FC236}">
                <a16:creationId xmlns:a16="http://schemas.microsoft.com/office/drawing/2014/main" id="{39465833-91B6-7353-679A-1C39F75F2955}"/>
              </a:ext>
            </a:extLst>
          </p:cNvPr>
          <p:cNvSpPr txBox="1"/>
          <p:nvPr/>
        </p:nvSpPr>
        <p:spPr>
          <a:xfrm>
            <a:off x="2633108" y="653473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23" name="Picture 22">
            <a:extLst>
              <a:ext uri="{FF2B5EF4-FFF2-40B4-BE49-F238E27FC236}">
                <a16:creationId xmlns:a16="http://schemas.microsoft.com/office/drawing/2014/main" id="{E1BF1F6C-2605-9DAC-0A8B-7017AEBEAC7B}"/>
              </a:ext>
            </a:extLst>
          </p:cNvPr>
          <p:cNvPicPr>
            <a:picLocks noChangeAspect="1"/>
          </p:cNvPicPr>
          <p:nvPr/>
        </p:nvPicPr>
        <p:blipFill rotWithShape="1">
          <a:blip r:embed="rId10"/>
          <a:srcRect l="27405" t="89736" r="24917" b="5595"/>
          <a:stretch/>
        </p:blipFill>
        <p:spPr>
          <a:xfrm>
            <a:off x="3651730" y="8970114"/>
            <a:ext cx="1310507" cy="128332"/>
          </a:xfrm>
          <a:prstGeom prst="rect">
            <a:avLst/>
          </a:prstGeom>
        </p:spPr>
      </p:pic>
      <p:pic>
        <p:nvPicPr>
          <p:cNvPr id="24" name="Picture 23">
            <a:extLst>
              <a:ext uri="{FF2B5EF4-FFF2-40B4-BE49-F238E27FC236}">
                <a16:creationId xmlns:a16="http://schemas.microsoft.com/office/drawing/2014/main" id="{40914387-DD5A-3A0C-5D84-A957E0E33A97}"/>
              </a:ext>
            </a:extLst>
          </p:cNvPr>
          <p:cNvPicPr>
            <a:picLocks noChangeAspect="1"/>
          </p:cNvPicPr>
          <p:nvPr/>
        </p:nvPicPr>
        <p:blipFill rotWithShape="1">
          <a:blip r:embed="rId10"/>
          <a:srcRect l="27405" t="89736" r="24917" b="5595"/>
          <a:stretch/>
        </p:blipFill>
        <p:spPr>
          <a:xfrm>
            <a:off x="810271" y="8957588"/>
            <a:ext cx="1310507" cy="128332"/>
          </a:xfrm>
          <a:prstGeom prst="rect">
            <a:avLst/>
          </a:prstGeom>
        </p:spPr>
      </p:pic>
      <p:sp>
        <p:nvSpPr>
          <p:cNvPr id="12" name="Rounded Rectangle 11">
            <a:extLst>
              <a:ext uri="{FF2B5EF4-FFF2-40B4-BE49-F238E27FC236}">
                <a16:creationId xmlns:a16="http://schemas.microsoft.com/office/drawing/2014/main" id="{8CEFD741-8A08-BDA2-A197-76D02CBD0824}"/>
              </a:ext>
            </a:extLst>
          </p:cNvPr>
          <p:cNvSpPr/>
          <p:nvPr/>
        </p:nvSpPr>
        <p:spPr>
          <a:xfrm>
            <a:off x="739806" y="4062354"/>
            <a:ext cx="1763907" cy="8747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8B2EDC6-0954-6A11-DCCC-0F3256D93CDE}"/>
              </a:ext>
            </a:extLst>
          </p:cNvPr>
          <p:cNvSpPr/>
          <p:nvPr/>
        </p:nvSpPr>
        <p:spPr>
          <a:xfrm>
            <a:off x="863763" y="4052508"/>
            <a:ext cx="451576" cy="17659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9"/>
          <a:srcRect l="24148" t="13702" r="34718" b="81644"/>
          <a:stretch/>
        </p:blipFill>
        <p:spPr>
          <a:xfrm>
            <a:off x="1347449" y="3899966"/>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9"/>
          <a:srcRect l="68195" t="13568" r="13146" b="81116"/>
          <a:stretch/>
        </p:blipFill>
        <p:spPr>
          <a:xfrm>
            <a:off x="1947376" y="4087667"/>
            <a:ext cx="508229" cy="144811"/>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3"/>
          <a:srcRect r="8206"/>
          <a:stretch/>
        </p:blipFill>
        <p:spPr>
          <a:xfrm>
            <a:off x="65764" y="972480"/>
            <a:ext cx="2500333" cy="2723853"/>
          </a:xfrm>
          <a:prstGeom prst="rect">
            <a:avLst/>
          </a:prstGeom>
        </p:spPr>
      </p:pic>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65369"/>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7"/>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7"/>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7"/>
            <a:srcRect l="75117" t="52388" r="11490" b="20193"/>
            <a:stretch/>
          </p:blipFill>
          <p:spPr>
            <a:xfrm rot="5400000">
              <a:off x="6304348" y="975629"/>
              <a:ext cx="176344" cy="253097"/>
            </a:xfrm>
            <a:prstGeom prst="rect">
              <a:avLst/>
            </a:prstGeom>
          </p:spPr>
        </p:pic>
      </p:gr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4576"/>
            <a:ext cx="2766377" cy="2748659"/>
            <a:chOff x="-2314" y="3646612"/>
            <a:chExt cx="2766377" cy="2748659"/>
          </a:xfrm>
        </p:grpSpPr>
        <p:grpSp>
          <p:nvGrpSpPr>
            <p:cNvPr id="5" name="Group 4">
              <a:extLst>
                <a:ext uri="{FF2B5EF4-FFF2-40B4-BE49-F238E27FC236}">
                  <a16:creationId xmlns:a16="http://schemas.microsoft.com/office/drawing/2014/main" id="{63546313-3700-BD44-A1B0-666606BE1D20}"/>
                </a:ext>
              </a:extLst>
            </p:cNvPr>
            <p:cNvGrpSpPr/>
            <p:nvPr/>
          </p:nvGrpSpPr>
          <p:grpSpPr>
            <a:xfrm>
              <a:off x="263730" y="3646612"/>
              <a:ext cx="2500333" cy="2748659"/>
              <a:chOff x="263730" y="3646612"/>
              <a:chExt cx="2500333" cy="2748659"/>
            </a:xfrm>
          </p:grpSpPr>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8"/>
              <a:srcRect r="9035"/>
              <a:stretch/>
            </p:blipFill>
            <p:spPr>
              <a:xfrm>
                <a:off x="263730" y="3646612"/>
                <a:ext cx="2500333" cy="2748659"/>
              </a:xfrm>
              <a:prstGeom prst="rect">
                <a:avLst/>
              </a:prstGeom>
            </p:spPr>
          </p:pic>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8"/>
              <a:srcRect l="68656" t="13541" r="9034" b="80518"/>
              <a:stretch/>
            </p:blipFill>
            <p:spPr>
              <a:xfrm>
                <a:off x="2114894" y="4091454"/>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8"/>
              <a:srcRect l="26792" t="13541" r="31140" b="80518"/>
              <a:stretch/>
            </p:blipFill>
            <p:spPr>
              <a:xfrm>
                <a:off x="152924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9"/>
          <a:srcRect r="8206"/>
          <a:stretch/>
        </p:blipFill>
        <p:spPr>
          <a:xfrm>
            <a:off x="69178" y="3666135"/>
            <a:ext cx="2500334" cy="2723853"/>
          </a:xfrm>
          <a:prstGeom prst="rect">
            <a:avLst/>
          </a:prstGeom>
        </p:spPr>
      </p:pic>
      <p:sp>
        <p:nvSpPr>
          <p:cNvPr id="47" name="TextBox 46">
            <a:extLst>
              <a:ext uri="{FF2B5EF4-FFF2-40B4-BE49-F238E27FC236}">
                <a16:creationId xmlns:a16="http://schemas.microsoft.com/office/drawing/2014/main" id="{B64A554A-C8A6-5742-A006-388A9C84DBD2}"/>
              </a:ext>
            </a:extLst>
          </p:cNvPr>
          <p:cNvSpPr txBox="1"/>
          <p:nvPr/>
        </p:nvSpPr>
        <p:spPr>
          <a:xfrm>
            <a:off x="-94845" y="371230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0" name="Picture 19">
            <a:extLst>
              <a:ext uri="{FF2B5EF4-FFF2-40B4-BE49-F238E27FC236}">
                <a16:creationId xmlns:a16="http://schemas.microsoft.com/office/drawing/2014/main" id="{F1FBFBC8-7B83-A0F1-5C4D-841AF6885845}"/>
              </a:ext>
            </a:extLst>
          </p:cNvPr>
          <p:cNvPicPr>
            <a:picLocks noChangeAspect="1"/>
          </p:cNvPicPr>
          <p:nvPr/>
        </p:nvPicPr>
        <p:blipFill rotWithShape="1">
          <a:blip r:embed="rId10"/>
          <a:srcRect l="27405" t="89736" r="24917" b="5595"/>
          <a:stretch/>
        </p:blipFill>
        <p:spPr>
          <a:xfrm>
            <a:off x="3648499" y="6143210"/>
            <a:ext cx="1310507" cy="128332"/>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3"/>
          <a:srcRect l="15052" t="13125" r="34117" b="80133"/>
          <a:stretch/>
        </p:blipFill>
        <p:spPr>
          <a:xfrm>
            <a:off x="1096635" y="1300619"/>
            <a:ext cx="1384563" cy="183650"/>
          </a:xfrm>
          <a:prstGeom prst="rect">
            <a:avLst/>
          </a:prstGeom>
        </p:spPr>
      </p:pic>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3"/>
          <a:srcRect l="66230" t="14103" r="11544" b="79807"/>
          <a:stretch/>
        </p:blipFill>
        <p:spPr>
          <a:xfrm>
            <a:off x="1874383" y="1482686"/>
            <a:ext cx="605410" cy="165896"/>
          </a:xfrm>
          <a:prstGeom prst="rect">
            <a:avLst/>
          </a:prstGeom>
        </p:spPr>
      </p:pic>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AB321BCE-2C0D-B746-9B06-4BE19C0C89F0}"/>
              </a:ext>
            </a:extLst>
          </p:cNvPr>
          <p:cNvGrpSpPr/>
          <p:nvPr/>
        </p:nvGrpSpPr>
        <p:grpSpPr>
          <a:xfrm>
            <a:off x="2894877" y="6478883"/>
            <a:ext cx="2748659" cy="2723853"/>
            <a:chOff x="4556403" y="3646612"/>
            <a:chExt cx="2748659" cy="2723853"/>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11"/>
            <a:stretch>
              <a:fillRect/>
            </a:stretch>
          </p:blipFill>
          <p:spPr>
            <a:xfrm>
              <a:off x="4556403" y="3646612"/>
              <a:ext cx="2748659" cy="2723853"/>
            </a:xfrm>
            <a:prstGeom prst="rect">
              <a:avLst/>
            </a:prstGeom>
          </p:spPr>
        </p:pic>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11"/>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11"/>
            <a:srcRect l="69609" t="14301" r="11283" b="79608"/>
            <a:stretch/>
          </p:blipFill>
          <p:spPr>
            <a:xfrm>
              <a:off x="6457823" y="4118844"/>
              <a:ext cx="525213" cy="165913"/>
            </a:xfrm>
            <a:prstGeom prst="rect">
              <a:avLst/>
            </a:prstGeom>
          </p:spPr>
        </p:pic>
      </p:grpSp>
      <p:grpSp>
        <p:nvGrpSpPr>
          <p:cNvPr id="7" name="Group 6">
            <a:extLst>
              <a:ext uri="{FF2B5EF4-FFF2-40B4-BE49-F238E27FC236}">
                <a16:creationId xmlns:a16="http://schemas.microsoft.com/office/drawing/2014/main" id="{3F7B7B01-C6B1-8047-9DF0-CE0494EA1FC5}"/>
              </a:ext>
            </a:extLst>
          </p:cNvPr>
          <p:cNvGrpSpPr/>
          <p:nvPr/>
        </p:nvGrpSpPr>
        <p:grpSpPr>
          <a:xfrm>
            <a:off x="43762" y="6480692"/>
            <a:ext cx="2515138" cy="2723853"/>
            <a:chOff x="2436126" y="6622669"/>
            <a:chExt cx="2515138" cy="2723853"/>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2"/>
            <a:srcRect l="-538" r="9035"/>
            <a:stretch/>
          </p:blipFill>
          <p:spPr>
            <a:xfrm>
              <a:off x="2436126" y="6622669"/>
              <a:ext cx="2515138" cy="2723853"/>
            </a:xfrm>
            <a:prstGeom prst="rect">
              <a:avLst/>
            </a:prstGeom>
          </p:spPr>
        </p:pic>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2"/>
            <a:srcRect l="69822" t="14707" r="12108" b="81096"/>
            <a:stretch/>
          </p:blipFill>
          <p:spPr>
            <a:xfrm>
              <a:off x="4359355" y="709345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2"/>
            <a:srcRect l="25943" t="13843" r="31565" b="81096"/>
            <a:stretch/>
          </p:blipFill>
          <p:spPr>
            <a:xfrm>
              <a:off x="372069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 name="TextBox 1">
            <a:extLst>
              <a:ext uri="{FF2B5EF4-FFF2-40B4-BE49-F238E27FC236}">
                <a16:creationId xmlns:a16="http://schemas.microsoft.com/office/drawing/2014/main" id="{39465833-91B6-7353-679A-1C39F75F2955}"/>
              </a:ext>
            </a:extLst>
          </p:cNvPr>
          <p:cNvSpPr txBox="1"/>
          <p:nvPr/>
        </p:nvSpPr>
        <p:spPr>
          <a:xfrm>
            <a:off x="2633108" y="653473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23" name="Picture 22">
            <a:extLst>
              <a:ext uri="{FF2B5EF4-FFF2-40B4-BE49-F238E27FC236}">
                <a16:creationId xmlns:a16="http://schemas.microsoft.com/office/drawing/2014/main" id="{E1BF1F6C-2605-9DAC-0A8B-7017AEBEAC7B}"/>
              </a:ext>
            </a:extLst>
          </p:cNvPr>
          <p:cNvPicPr>
            <a:picLocks noChangeAspect="1"/>
          </p:cNvPicPr>
          <p:nvPr/>
        </p:nvPicPr>
        <p:blipFill rotWithShape="1">
          <a:blip r:embed="rId10"/>
          <a:srcRect l="27405" t="89736" r="24917" b="5595"/>
          <a:stretch/>
        </p:blipFill>
        <p:spPr>
          <a:xfrm>
            <a:off x="3651730" y="8970114"/>
            <a:ext cx="1310507" cy="128332"/>
          </a:xfrm>
          <a:prstGeom prst="rect">
            <a:avLst/>
          </a:prstGeom>
        </p:spPr>
      </p:pic>
      <p:pic>
        <p:nvPicPr>
          <p:cNvPr id="24" name="Picture 23">
            <a:extLst>
              <a:ext uri="{FF2B5EF4-FFF2-40B4-BE49-F238E27FC236}">
                <a16:creationId xmlns:a16="http://schemas.microsoft.com/office/drawing/2014/main" id="{40914387-DD5A-3A0C-5D84-A957E0E33A97}"/>
              </a:ext>
            </a:extLst>
          </p:cNvPr>
          <p:cNvPicPr>
            <a:picLocks noChangeAspect="1"/>
          </p:cNvPicPr>
          <p:nvPr/>
        </p:nvPicPr>
        <p:blipFill rotWithShape="1">
          <a:blip r:embed="rId10"/>
          <a:srcRect l="27405" t="89736" r="24917" b="5595"/>
          <a:stretch/>
        </p:blipFill>
        <p:spPr>
          <a:xfrm>
            <a:off x="810271" y="8957588"/>
            <a:ext cx="1310507" cy="128332"/>
          </a:xfrm>
          <a:prstGeom prst="rect">
            <a:avLst/>
          </a:prstGeom>
        </p:spPr>
      </p:pic>
      <p:sp>
        <p:nvSpPr>
          <p:cNvPr id="12" name="Rounded Rectangle 11">
            <a:extLst>
              <a:ext uri="{FF2B5EF4-FFF2-40B4-BE49-F238E27FC236}">
                <a16:creationId xmlns:a16="http://schemas.microsoft.com/office/drawing/2014/main" id="{8CEFD741-8A08-BDA2-A197-76D02CBD0824}"/>
              </a:ext>
            </a:extLst>
          </p:cNvPr>
          <p:cNvSpPr/>
          <p:nvPr/>
        </p:nvSpPr>
        <p:spPr>
          <a:xfrm>
            <a:off x="739806" y="4062354"/>
            <a:ext cx="1763907" cy="8747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28B2EDC6-0954-6A11-DCCC-0F3256D93CDE}"/>
              </a:ext>
            </a:extLst>
          </p:cNvPr>
          <p:cNvSpPr/>
          <p:nvPr/>
        </p:nvSpPr>
        <p:spPr>
          <a:xfrm>
            <a:off x="863763" y="4052508"/>
            <a:ext cx="451576" cy="17659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9"/>
          <a:srcRect l="24148" t="13702" r="34718" b="81644"/>
          <a:stretch/>
        </p:blipFill>
        <p:spPr>
          <a:xfrm>
            <a:off x="1347449" y="3899966"/>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9"/>
          <a:srcRect l="68195" t="13568" r="13146" b="81116"/>
          <a:stretch/>
        </p:blipFill>
        <p:spPr>
          <a:xfrm>
            <a:off x="1947376" y="4087667"/>
            <a:ext cx="508229" cy="144811"/>
          </a:xfrm>
          <a:prstGeom prst="rect">
            <a:avLst/>
          </a:prstGeom>
        </p:spPr>
      </p:pic>
      <p:sp>
        <p:nvSpPr>
          <p:cNvPr id="15" name="TextBox 14">
            <a:extLst>
              <a:ext uri="{FF2B5EF4-FFF2-40B4-BE49-F238E27FC236}">
                <a16:creationId xmlns:a16="http://schemas.microsoft.com/office/drawing/2014/main" id="{E1C0BB91-C34E-DF43-17BF-A9B484C58C78}"/>
              </a:ext>
            </a:extLst>
          </p:cNvPr>
          <p:cNvSpPr txBox="1"/>
          <p:nvPr/>
        </p:nvSpPr>
        <p:spPr>
          <a:xfrm>
            <a:off x="2850275" y="976664"/>
            <a:ext cx="2559925" cy="258532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metric estimates from independent participants at 125ms. The metric estimate difference is calculated as the absolute difference between metric estimates for images within a discrimination trial (see methods). D) Z-scored response time as a function of metric estimates at 250ms. E) Z-scored response time as a function of metric estimates at 1000ms.</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7333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Tree>
    <p:extLst>
      <p:ext uri="{BB962C8B-B14F-4D97-AF65-F5344CB8AC3E}">
        <p14:creationId xmlns:p14="http://schemas.microsoft.com/office/powerpoint/2010/main" val="172512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2116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Metric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spTree>
    <p:extLst>
      <p:ext uri="{BB962C8B-B14F-4D97-AF65-F5344CB8AC3E}">
        <p14:creationId xmlns:p14="http://schemas.microsoft.com/office/powerpoint/2010/main" val="105878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metric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Metric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spTree>
    <p:extLst>
      <p:ext uri="{BB962C8B-B14F-4D97-AF65-F5344CB8AC3E}">
        <p14:creationId xmlns:p14="http://schemas.microsoft.com/office/powerpoint/2010/main" val="1853198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 RGB-D depth map. B) Metric estimate paradigm. Scenes with embedded targets were presented for a variable duration. Participants were given instructions to imagine themselves standing in each scene and estimate distance from their toes to the object the target was placed on in the unit of their choice (feet, meters).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973806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Quantification and impact of pictorial information on metric estimates. </a:t>
            </a:r>
            <a:r>
              <a:rPr lang="en-US" sz="900" dirty="0">
                <a:latin typeface="Arial" panose="020B0604020202020204" pitchFamily="34" charset="0"/>
                <a:cs typeface="Arial" panose="020B0604020202020204" pitchFamily="34" charset="0"/>
              </a:rPr>
              <a:t>A) Surface area for each pixel within the image (730px by 530px) is calculated by first deriving its coordinates in 3D space as (</a:t>
            </a:r>
            <a:r>
              <a:rPr lang="en-US" sz="900" dirty="0" err="1">
                <a:latin typeface="Arial" panose="020B0604020202020204" pitchFamily="34" charset="0"/>
                <a:cs typeface="Arial" panose="020B0604020202020204" pitchFamily="34" charset="0"/>
              </a:rPr>
              <a:t>x</a:t>
            </a:r>
            <a:r>
              <a:rPr lang="en-US" sz="900" baseline="-25000" dirty="0" err="1">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y</a:t>
            </a:r>
            <a:r>
              <a:rPr lang="en-US" sz="900" baseline="-25000" dirty="0" err="1">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a:t>
            </a:r>
            <a:r>
              <a:rPr lang="en-US" sz="900" dirty="0" err="1">
                <a:latin typeface="Arial" panose="020B0604020202020204" pitchFamily="34" charset="0"/>
                <a:cs typeface="Arial" panose="020B0604020202020204" pitchFamily="34" charset="0"/>
              </a:rPr>
              <a:t>x</a:t>
            </a:r>
            <a:r>
              <a:rPr lang="en-US" sz="900" baseline="-25000" dirty="0" err="1">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a:t>
            </a:r>
            <a:r>
              <a:rPr lang="en-US" sz="900" dirty="0" err="1">
                <a:latin typeface="Arial" panose="020B0604020202020204" pitchFamily="34" charset="0"/>
                <a:cs typeface="Arial" panose="020B0604020202020204" pitchFamily="34" charset="0"/>
              </a:rPr>
              <a:t>y</a:t>
            </a:r>
            <a:r>
              <a:rPr lang="en-US" sz="900" baseline="-25000" dirty="0" err="1">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was calculated. The area of the triangles defined by the POI and its neighbors was subsequently calculated and summated across all pixels within an object. B) Sample output of the surface area algorithm. The polygon that subtends the complete ground plane (GP) was estimated using scene boundaries. The surface area of the visible ground plane (VGP) was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were defined as: Abs(residual) ~ </a:t>
            </a:r>
            <a:r>
              <a:rPr lang="en-US" sz="900" dirty="0" err="1">
                <a:latin typeface="Arial" panose="020B0604020202020204" pitchFamily="34" charset="0"/>
                <a:cs typeface="Arial" panose="020B0604020202020204" pitchFamily="34" charset="0"/>
              </a:rPr>
              <a:t>groundPlane</a:t>
            </a:r>
            <a:r>
              <a:rPr lang="en-US" sz="900" dirty="0">
                <a:latin typeface="Arial" panose="020B0604020202020204" pitchFamily="34" charset="0"/>
                <a:cs typeface="Arial" panose="020B0604020202020204" pitchFamily="34" charset="0"/>
              </a:rPr>
              <a:t> + duration + </a:t>
            </a:r>
            <a:r>
              <a:rPr lang="en-US" sz="900" dirty="0" err="1">
                <a:latin typeface="Arial" panose="020B0604020202020204" pitchFamily="34" charset="0"/>
                <a:cs typeface="Arial" panose="020B0604020202020204" pitchFamily="34" charset="0"/>
              </a:rPr>
              <a:t>groundPlane</a:t>
            </a:r>
            <a:r>
              <a:rPr lang="en-US" sz="900" dirty="0">
                <a:latin typeface="Arial" panose="020B0604020202020204" pitchFamily="34" charset="0"/>
                <a:cs typeface="Arial" panose="020B0604020202020204" pitchFamily="34" charset="0"/>
              </a:rPr>
              <a:t>*duration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595120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a:blip r:embed="rId13"/>
          <a:stretch>
            <a:fillRect/>
          </a:stretch>
        </p:blipFill>
        <p:spPr>
          <a:xfrm>
            <a:off x="426870" y="700844"/>
            <a:ext cx="3198627" cy="3198627"/>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343199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51543"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Metric Estimate Linear Models. </a:t>
            </a:r>
            <a:r>
              <a:rPr lang="en-US" sz="900" dirty="0">
                <a:latin typeface="Arial" panose="020B0604020202020204" pitchFamily="34" charset="0"/>
                <a:cs typeface="Arial" panose="020B0604020202020204" pitchFamily="34" charset="0"/>
              </a:rPr>
              <a:t>A) Raw data from the metric estimate task for the 125 ms viewing duration condition. Participants were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a:blip r:embed="rId13"/>
          <a:stretch>
            <a:fillRect/>
          </a:stretch>
        </p:blipFill>
        <p:spPr>
          <a:xfrm>
            <a:off x="426870" y="700844"/>
            <a:ext cx="3198627" cy="3198627"/>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Tree>
    <p:extLst>
      <p:ext uri="{BB962C8B-B14F-4D97-AF65-F5344CB8AC3E}">
        <p14:creationId xmlns:p14="http://schemas.microsoft.com/office/powerpoint/2010/main" val="686145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68844" y="674006"/>
            <a:ext cx="2447664" cy="2691440"/>
            <a:chOff x="4551381" y="583911"/>
            <a:chExt cx="2532512"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rotWithShape="1">
            <a:blip r:embed="rId3"/>
            <a:srcRect r="4976"/>
            <a:stretch/>
          </p:blipFill>
          <p:spPr>
            <a:xfrm>
              <a:off x="4551381" y="583911"/>
              <a:ext cx="2532512"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03991"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12159"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126744" y="983896"/>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1996136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68844" y="674006"/>
            <a:ext cx="2447664" cy="2691440"/>
            <a:chOff x="4551381" y="583911"/>
            <a:chExt cx="2532512"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rotWithShape="1">
            <a:blip r:embed="rId3"/>
            <a:srcRect r="4976"/>
            <a:stretch/>
          </p:blipFill>
          <p:spPr>
            <a:xfrm>
              <a:off x="4551381" y="583911"/>
              <a:ext cx="2532512"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03991"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047643"/>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metric estimate regression residuals from Figure 2. </a:t>
            </a:r>
            <a:r>
              <a:rPr lang="en-US" sz="900" dirty="0">
                <a:latin typeface="Arial" panose="020B0604020202020204" pitchFamily="34" charset="0"/>
                <a:cs typeface="Arial" panose="020B0604020202020204" pitchFamily="34" charset="0"/>
              </a:rPr>
              <a:t>A) Metric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combinations of metric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12159"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126744" y="983896"/>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2561575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366948" y="3587107"/>
                <a:ext cx="1627905"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Tree>
    <p:extLst>
      <p:ext uri="{BB962C8B-B14F-4D97-AF65-F5344CB8AC3E}">
        <p14:creationId xmlns:p14="http://schemas.microsoft.com/office/powerpoint/2010/main" val="223560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366948" y="3587107"/>
                <a:ext cx="1627905"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852340" y="1145053"/>
            <a:ext cx="2515350"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Metric Estimate Response Time Linear Models. </a:t>
            </a:r>
            <a:r>
              <a:rPr lang="en-US" sz="900" dirty="0">
                <a:latin typeface="Arial" panose="020B0604020202020204" pitchFamily="34" charset="0"/>
                <a:cs typeface="Arial" panose="020B0604020202020204" pitchFamily="34" charset="0"/>
              </a:rPr>
              <a:t>A) Raw response time from the metric estimate task for the 125 ms viewing duration condition regressed against actual depth. Participants were independent between viewing duration conditions and all error bars in plots are between subjects standard error. B) Z-scored response time at 125ms against z-scored actual depth. C) Z-scored response time at 125ms against z-scored estimated depth. D) Z-scored response time at 250ms against z-scored estimated depth. E) Z-scored response time at 1000ms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7078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Tree>
    <p:extLst>
      <p:ext uri="{BB962C8B-B14F-4D97-AF65-F5344CB8AC3E}">
        <p14:creationId xmlns:p14="http://schemas.microsoft.com/office/powerpoint/2010/main" val="3630965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70693</TotalTime>
  <Words>2077</Words>
  <Application>Microsoft Macintosh PowerPoint</Application>
  <PresentationFormat>Custom</PresentationFormat>
  <Paragraphs>364</Paragraphs>
  <Slides>20</Slides>
  <Notes>20</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552</cp:revision>
  <dcterms:created xsi:type="dcterms:W3CDTF">2023-04-17T18:08:15Z</dcterms:created>
  <dcterms:modified xsi:type="dcterms:W3CDTF">2023-07-15T19:54:26Z</dcterms:modified>
</cp:coreProperties>
</file>